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07" r:id="rId2"/>
    <p:sldId id="319" r:id="rId3"/>
    <p:sldId id="311" r:id="rId4"/>
    <p:sldId id="313" r:id="rId5"/>
    <p:sldId id="314" r:id="rId6"/>
    <p:sldId id="315" r:id="rId7"/>
    <p:sldId id="321" r:id="rId8"/>
    <p:sldId id="322" r:id="rId9"/>
    <p:sldId id="312" r:id="rId10"/>
    <p:sldId id="316" r:id="rId11"/>
  </p:sldIdLst>
  <p:sldSz cx="9906000" cy="6858000" type="A4"/>
  <p:notesSz cx="6797675" cy="9926638"/>
  <p:embeddedFontLst>
    <p:embeddedFont>
      <p:font typeface="맑은 고딕" panose="020B0503020000020004" pitchFamily="50" charset="-127"/>
      <p:regular r:id="rId14"/>
      <p:bold r:id="rId15"/>
    </p:embeddedFont>
    <p:embeddedFont>
      <p:font typeface="Modern H Medium" panose="020B0603000000020004" pitchFamily="50" charset="-127"/>
      <p:regular r:id="rId16"/>
    </p:embeddedFont>
  </p:embeddedFontLst>
  <p:defaultTextStyle>
    <a:defPPr>
      <a:defRPr lang="ko-KR"/>
    </a:defPPr>
    <a:lvl1pPr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77838" indent="-57150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57263" indent="-117475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435100" indent="-176213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914525" indent="-234950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pos="172">
          <p15:clr>
            <a:srgbClr val="A4A3A4"/>
          </p15:clr>
        </p15:guide>
        <p15:guide id="4" pos="5842">
          <p15:clr>
            <a:srgbClr val="A4A3A4"/>
          </p15:clr>
        </p15:guide>
        <p15:guide id="5" pos="3120">
          <p15:clr>
            <a:srgbClr val="A4A3A4"/>
          </p15:clr>
        </p15:guide>
        <p15:guide id="6" pos="6068">
          <p15:clr>
            <a:srgbClr val="A4A3A4"/>
          </p15:clr>
        </p15:guide>
        <p15:guide id="7" pos="3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B7B6"/>
    <a:srgbClr val="EE0000"/>
    <a:srgbClr val="FF0000"/>
    <a:srgbClr val="DE0000"/>
    <a:srgbClr val="CC0000"/>
    <a:srgbClr val="003B83"/>
    <a:srgbClr val="F5F5F5"/>
    <a:srgbClr val="DAD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1" autoAdjust="0"/>
    <p:restoredTop sz="99222" autoAdjust="0"/>
  </p:normalViewPr>
  <p:slideViewPr>
    <p:cSldViewPr>
      <p:cViewPr varScale="1">
        <p:scale>
          <a:sx n="115" d="100"/>
          <a:sy n="115" d="100"/>
        </p:scale>
        <p:origin x="892" y="76"/>
      </p:cViewPr>
      <p:guideLst>
        <p:guide orient="horz" pos="618"/>
        <p:guide orient="horz" pos="3974"/>
        <p:guide pos="172"/>
        <p:guide pos="5842"/>
        <p:guide pos="3120"/>
        <p:guide pos="6068"/>
        <p:guide pos="3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-4086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3895A13-F782-424A-A256-3D60B1C501BF}" type="datetimeFigureOut">
              <a:rPr lang="ko-KR" altLang="en-US"/>
              <a:pPr>
                <a:defRPr/>
              </a:pPr>
              <a:t>2016-08-23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BAC240A-23CD-4B6F-9744-ECB32E412BA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614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22" tIns="45712" rIns="91422" bIns="45712" rtlCol="0"/>
          <a:lstStyle>
            <a:lvl1pPr algn="l" defTabSz="95777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22" tIns="45712" rIns="91422" bIns="45712" rtlCol="0"/>
          <a:lstStyle>
            <a:lvl1pPr algn="r" defTabSz="95777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7A7E68C2-B2F7-4068-BEF7-1BDDC087CE5D}" type="datetimeFigureOut">
              <a:rPr lang="ko-KR" altLang="en-US"/>
              <a:pPr>
                <a:defRPr/>
              </a:pPr>
              <a:t>2016-08-23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2" tIns="45712" rIns="91422" bIns="45712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5710"/>
            <a:ext cx="5438775" cy="4466511"/>
          </a:xfrm>
          <a:prstGeom prst="rect">
            <a:avLst/>
          </a:prstGeom>
        </p:spPr>
        <p:txBody>
          <a:bodyPr vert="horz" lIns="91422" tIns="45712" rIns="91422" bIns="45712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22" tIns="45712" rIns="91422" bIns="45712" rtlCol="0" anchor="b"/>
          <a:lstStyle>
            <a:lvl1pPr algn="l" defTabSz="95777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22" tIns="45712" rIns="91422" bIns="45712" rtlCol="0" anchor="b"/>
          <a:lstStyle>
            <a:lvl1pPr algn="r" defTabSz="95777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71ED7D1-C710-4897-8140-1B2E29C95F6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20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19100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38200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58888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77988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9923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519081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38927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5877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A7248-8AEB-4FD7-8F54-47E8F761E9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602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A7248-8AEB-4FD7-8F54-47E8F761E9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93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 userDrawn="1"/>
        </p:nvGrpSpPr>
        <p:grpSpPr bwMode="auto">
          <a:xfrm>
            <a:off x="269875" y="2689225"/>
            <a:ext cx="9363075" cy="230188"/>
            <a:chOff x="329" y="1821"/>
            <a:chExt cx="6071" cy="0"/>
          </a:xfrm>
        </p:grpSpPr>
        <p:sp>
          <p:nvSpPr>
            <p:cNvPr id="3" name="Line 7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Line 8"/>
            <p:cNvSpPr>
              <a:spLocks noChangeShapeType="1"/>
            </p:cNvSpPr>
            <p:nvPr/>
          </p:nvSpPr>
          <p:spPr bwMode="auto">
            <a:xfrm>
              <a:off x="4926" y="1821"/>
              <a:ext cx="147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5" name="Picture 46"/>
          <p:cNvPicPr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113" y="5899150"/>
            <a:ext cx="136683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7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 userDrawn="1"/>
        </p:nvGrpSpPr>
        <p:grpSpPr bwMode="auto">
          <a:xfrm>
            <a:off x="273050" y="703263"/>
            <a:ext cx="9359900" cy="277812"/>
            <a:chOff x="329" y="1821"/>
            <a:chExt cx="6071" cy="0"/>
          </a:xfrm>
        </p:grpSpPr>
        <p:sp>
          <p:nvSpPr>
            <p:cNvPr id="5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7" name="Picture 14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325" y="6559550"/>
            <a:ext cx="8096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454918" y="116632"/>
            <a:ext cx="6730330" cy="506486"/>
          </a:xfrm>
        </p:spPr>
        <p:txBody>
          <a:bodyPr/>
          <a:lstStyle>
            <a:lvl1pPr algn="l">
              <a:defRPr sz="26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590550" y="980728"/>
            <a:ext cx="3146274" cy="36004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78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9129713" y="328613"/>
            <a:ext cx="495300" cy="36353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pPr>
              <a:defRPr/>
            </a:pPr>
            <a:fld id="{AFAE8344-62E5-4F10-A229-68E7FA915FAC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25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5108F-C3C4-4687-8623-EB033C4A210C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27A83-47B3-444B-8B64-D7B652315C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200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5784" tIns="47892" rIns="95784" bIns="47892" rtlCol="0" anchor="ctr"/>
          <a:lstStyle>
            <a:lvl1pPr algn="l" defTabSz="957838" fontAlgn="auto">
              <a:spcBef>
                <a:spcPts val="0"/>
              </a:spcBef>
              <a:spcAft>
                <a:spcPts val="0"/>
              </a:spcAft>
              <a:defRPr kumimoji="0" sz="13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6A7E843-567E-4F0E-8A38-B96FAA155F26}" type="datetime1">
              <a:rPr lang="ko-KR" altLang="en-US"/>
              <a:pPr>
                <a:defRPr/>
              </a:pPr>
              <a:t>2016-08-23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>
            <a:lvl1pPr algn="ctr">
              <a:defRPr kumimoji="0" sz="1300" b="0">
                <a:solidFill>
                  <a:srgbClr val="898989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5784" tIns="47892" rIns="95784" bIns="47892" rtlCol="0" anchor="ctr"/>
          <a:lstStyle>
            <a:lvl1pPr algn="r" defTabSz="957838" fontAlgn="auto">
              <a:spcBef>
                <a:spcPts val="0"/>
              </a:spcBef>
              <a:spcAft>
                <a:spcPts val="0"/>
              </a:spcAft>
              <a:defRPr kumimoji="0" sz="13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4115ABD-A6DD-4060-B873-8863DBCF92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</p:sldLayoutIdLst>
  <p:hf hdr="0" ftr="0" dt="0"/>
  <p:txStyles>
    <p:titleStyle>
      <a:lvl1pPr algn="ctr" defTabSz="957263" rtl="0" eaLnBrk="0" fontAlgn="base" latinLnBrk="1" hangingPunct="0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19847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839694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259540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679387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57188" indent="-357188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76288" indent="-298450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95388" indent="-238125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74813" indent="-238125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54238" indent="-238125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34055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975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1894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813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19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38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57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77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96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515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434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353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번호 개체 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</a:pPr>
            <a:fld id="{73421BCB-16E2-420A-B627-7CFE8F43FC8E}" type="slidenum">
              <a:rPr lang="ko-KR" altLang="en-US" smtClean="0">
                <a:solidFill>
                  <a:srgbClr val="000000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9219" name="제목 1"/>
          <p:cNvSpPr>
            <a:spLocks noGrp="1"/>
          </p:cNvSpPr>
          <p:nvPr>
            <p:ph type="ctrTitle"/>
          </p:nvPr>
        </p:nvSpPr>
        <p:spPr>
          <a:xfrm>
            <a:off x="455613" y="115888"/>
            <a:ext cx="6729412" cy="508000"/>
          </a:xfrm>
        </p:spPr>
        <p:txBody>
          <a:bodyPr/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서비스 아이디어 주제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(</a:t>
            </a:r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보라매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  <a:endParaRPr lang="ko-KR" altLang="en-US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7" name="모서리가 둥근 직사각형 63"/>
          <p:cNvSpPr/>
          <p:nvPr/>
        </p:nvSpPr>
        <p:spPr bwMode="auto">
          <a:xfrm>
            <a:off x="3556000" y="908051"/>
            <a:ext cx="2808288" cy="915287"/>
          </a:xfrm>
          <a:prstGeom prst="roundRect">
            <a:avLst>
              <a:gd name="adj" fmla="val 5428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84848" y="980728"/>
            <a:ext cx="2405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0" dirty="0">
                <a:solidFill>
                  <a:schemeClr val="accent1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보라매</a:t>
            </a:r>
            <a:endParaRPr lang="ko-KR" altLang="en-US" sz="2400" dirty="0">
              <a:solidFill>
                <a:schemeClr val="accent1"/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56000" y="1362254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(https://github.com/sangjoo3627/Hyundai_Hackathon.git)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0" name="모서리가 둥근 직사각형 63"/>
          <p:cNvSpPr/>
          <p:nvPr/>
        </p:nvSpPr>
        <p:spPr bwMode="auto">
          <a:xfrm>
            <a:off x="6796088" y="908051"/>
            <a:ext cx="2808287" cy="915287"/>
          </a:xfrm>
          <a:prstGeom prst="roundRect">
            <a:avLst>
              <a:gd name="adj" fmla="val 5428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40550" y="890717"/>
            <a:ext cx="26209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OS : Windows</a:t>
            </a:r>
          </a:p>
          <a:p>
            <a:pPr>
              <a:defRPr/>
            </a:pP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언어 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en-US" altLang="ko-KR" sz="1400" b="0" dirty="0" err="1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javascript</a:t>
            </a:r>
            <a:endParaRPr lang="en-US" altLang="ko-KR" sz="1400" b="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pPr>
              <a:defRPr/>
            </a:pPr>
            <a:r>
              <a:rPr lang="ko-KR" altLang="en-US" sz="1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라이브러리 </a:t>
            </a:r>
            <a:r>
              <a:rPr lang="en-US" altLang="ko-KR" sz="1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: phaser.js</a:t>
            </a:r>
          </a:p>
          <a:p>
            <a:pPr>
              <a:defRPr/>
            </a:pP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마이닝 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Tool : Java, </a:t>
            </a:r>
            <a:r>
              <a:rPr lang="en-US" altLang="ko-KR" sz="1400" b="0" dirty="0" err="1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Spotfire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2" name="모서리가 둥근 직사각형 63"/>
          <p:cNvSpPr/>
          <p:nvPr/>
        </p:nvSpPr>
        <p:spPr bwMode="auto">
          <a:xfrm>
            <a:off x="344488" y="908051"/>
            <a:ext cx="2808287" cy="915287"/>
          </a:xfrm>
          <a:prstGeom prst="roundRect">
            <a:avLst>
              <a:gd name="adj" fmla="val 5428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8529" y="980728"/>
            <a:ext cx="28082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측 후방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사고예측 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pPr>
              <a:defRPr/>
            </a:pPr>
            <a:r>
              <a:rPr lang="ko-KR" altLang="en-US" sz="2000" dirty="0" err="1">
                <a:solidFill>
                  <a:schemeClr val="accent6">
                    <a:lumMod val="75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집단알림</a:t>
            </a:r>
            <a:r>
              <a:rPr lang="ko-KR" altLang="en-US" sz="2000" dirty="0" err="1">
                <a:latin typeface="Modern H Medium" panose="020B0603000000020004" pitchFamily="50" charset="-127"/>
                <a:ea typeface="Modern H Medium" panose="020B0603000000020004" pitchFamily="50" charset="-127"/>
              </a:rPr>
              <a:t>시스템</a:t>
            </a:r>
            <a:endParaRPr lang="ko-KR" altLang="en-US" sz="20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8463" y="2468503"/>
            <a:ext cx="1022513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구현 아키텍처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- </a:t>
            </a:r>
            <a:r>
              <a:rPr lang="ko-KR" altLang="en-US" sz="18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그룹화를 </a:t>
            </a:r>
            <a:r>
              <a:rPr lang="ko-KR" altLang="en-US" sz="1800" b="0" dirty="0" err="1">
                <a:latin typeface="Modern H Medium" panose="020B0603000000020004" pitchFamily="50" charset="-127"/>
                <a:ea typeface="Modern H Medium" panose="020B0603000000020004" pitchFamily="50" charset="-127"/>
              </a:rPr>
              <a:t>굳이하는</a:t>
            </a:r>
            <a:r>
              <a:rPr lang="ko-KR" altLang="en-US" sz="18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이유</a:t>
            </a:r>
            <a:r>
              <a:rPr lang="en-US" altLang="ko-KR" sz="18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? 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최근 </a:t>
            </a:r>
            <a:r>
              <a:rPr lang="ko-KR" altLang="en-US" sz="1600" b="0" dirty="0">
                <a:solidFill>
                  <a:srgbClr val="EE0000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영동고속도로 연쇄추돌사고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처럼 유사한 상황의 집단이 사고를 당하는 </a:t>
            </a:r>
            <a:endParaRPr lang="en-US" altLang="ko-KR" sz="1600" b="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경우 그 피해가 매우 크다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- </a:t>
            </a:r>
            <a:r>
              <a:rPr lang="ko-KR" altLang="en-US" sz="18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사용데이터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속도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브레이크 상태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시간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(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초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-</a:t>
            </a:r>
            <a:r>
              <a:rPr lang="en-US" altLang="ko-KR" sz="18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ko-KR" altLang="en-US" sz="18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구현모습 </a:t>
            </a:r>
            <a:r>
              <a:rPr lang="en-US" altLang="ko-KR" sz="18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도로상황 </a:t>
            </a:r>
            <a:r>
              <a:rPr lang="en-US" altLang="ko-KR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-&gt; </a:t>
            </a:r>
            <a:r>
              <a:rPr lang="ko-KR" altLang="en-US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그룹화 </a:t>
            </a:r>
            <a:r>
              <a:rPr lang="en-US" altLang="ko-KR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-&gt; </a:t>
            </a:r>
            <a:r>
              <a:rPr lang="ko-KR" altLang="en-US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정지거리</a:t>
            </a:r>
            <a:r>
              <a:rPr lang="en-US" altLang="ko-KR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진입각도벡터를 이용한 </a:t>
            </a:r>
            <a:r>
              <a:rPr lang="en-US" altLang="ko-KR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Detection -&gt; </a:t>
            </a:r>
            <a:r>
              <a:rPr lang="ko-KR" altLang="en-US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위험감지</a:t>
            </a:r>
            <a:endParaRPr lang="en-US" altLang="ko-KR" sz="1800" b="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000" b="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52801" y="1862522"/>
            <a:ext cx="9309756" cy="707886"/>
            <a:chOff x="344488" y="1980527"/>
            <a:chExt cx="9309756" cy="707886"/>
          </a:xfrm>
        </p:grpSpPr>
        <p:sp>
          <p:nvSpPr>
            <p:cNvPr id="16" name="모서리가 둥근 직사각형 63"/>
            <p:cNvSpPr/>
            <p:nvPr/>
          </p:nvSpPr>
          <p:spPr bwMode="auto">
            <a:xfrm>
              <a:off x="344488" y="1988840"/>
              <a:ext cx="9259887" cy="648072"/>
            </a:xfrm>
            <a:prstGeom prst="roundRect">
              <a:avLst>
                <a:gd name="adj" fmla="val 542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3244" y="1980527"/>
              <a:ext cx="9271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rgbClr val="FF0000"/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비슷한 상황에 놓인 차량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들을</a:t>
              </a:r>
              <a:r>
                <a:rPr lang="ko-KR" altLang="en-US" sz="2000" dirty="0"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 </a:t>
              </a:r>
              <a:r>
                <a:rPr lang="ko-KR" altLang="en-US" sz="2000" dirty="0">
                  <a:solidFill>
                    <a:srgbClr val="FF0000"/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그룹화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하고</a:t>
              </a:r>
              <a:r>
                <a:rPr lang="en-US" altLang="ko-KR" sz="2000" dirty="0"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 </a:t>
              </a:r>
              <a:r>
                <a:rPr lang="ko-KR" altLang="en-US" sz="2000" dirty="0">
                  <a:solidFill>
                    <a:srgbClr val="FF0000"/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사고를 당하기로 예측되는 집단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에게 </a:t>
              </a:r>
              <a:r>
                <a:rPr lang="ko-KR" altLang="en-US" sz="2000" dirty="0">
                  <a:solidFill>
                    <a:srgbClr val="FF0000"/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알림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을 주어 </a:t>
              </a:r>
              <a:r>
                <a:rPr lang="ko-KR" altLang="en-US" sz="2000" dirty="0">
                  <a:solidFill>
                    <a:srgbClr val="FF0000"/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연쇄추돌사고를 방지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하는 서비스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13" y="4595016"/>
            <a:ext cx="2248431" cy="22629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94" y="4576079"/>
            <a:ext cx="2338430" cy="2262984"/>
          </a:xfrm>
          <a:prstGeom prst="rect">
            <a:avLst/>
          </a:prstGeom>
        </p:spPr>
      </p:pic>
      <p:sp>
        <p:nvSpPr>
          <p:cNvPr id="15" name="화살표: 오른쪽 14"/>
          <p:cNvSpPr/>
          <p:nvPr/>
        </p:nvSpPr>
        <p:spPr>
          <a:xfrm>
            <a:off x="2778448" y="5517232"/>
            <a:ext cx="95041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/>
          <p:cNvSpPr/>
          <p:nvPr/>
        </p:nvSpPr>
        <p:spPr>
          <a:xfrm>
            <a:off x="5673080" y="5517232"/>
            <a:ext cx="61922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016" y="4576078"/>
            <a:ext cx="1714048" cy="22819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4816" y="980728"/>
            <a:ext cx="399752" cy="403572"/>
            <a:chOff x="179512" y="908720"/>
            <a:chExt cx="399752" cy="403572"/>
          </a:xfrm>
        </p:grpSpPr>
        <p:sp>
          <p:nvSpPr>
            <p:cNvPr id="14" name="타원 13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6576" y="900010"/>
            <a:ext cx="655272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알림 알고리즘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_STEP_2</a:t>
            </a:r>
            <a:endParaRPr lang="ko-KR" altLang="en-US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528" y="1628800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가해차량과 피해차량을 계산하면 이벤트를 발생시켜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이벤트가 인식되면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Worker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는 알림을 전달합니다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 Worker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는 데이터센터의 역할을 합니다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736" y="2708920"/>
            <a:ext cx="4104456" cy="3972032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2576736" y="3717032"/>
            <a:ext cx="1944216" cy="5760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1496616" y="4293096"/>
            <a:ext cx="1296144" cy="936104"/>
          </a:xfrm>
          <a:prstGeom prst="straightConnector1">
            <a:avLst/>
          </a:prstGeom>
          <a:ln w="25400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2480" y="5229200"/>
            <a:ext cx="20882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후방의 위험차량을 찾았으며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이는 안전하게 진행하고 있는 전방의 느린 클러스터에게 알려집니다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 rot="19561612">
            <a:off x="3807076" y="4298891"/>
            <a:ext cx="2520280" cy="7920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177136" y="2996952"/>
            <a:ext cx="1512167" cy="100811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65710" y="2452184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안전하게 교차로에서 좌회전하는 차량들의 모습입니다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477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128464" y="780852"/>
            <a:ext cx="6552728" cy="607714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64816" y="980728"/>
            <a:ext cx="399752" cy="403572"/>
            <a:chOff x="179512" y="908720"/>
            <a:chExt cx="399752" cy="403572"/>
          </a:xfrm>
        </p:grpSpPr>
        <p:sp>
          <p:nvSpPr>
            <p:cNvPr id="2" name="타원 1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36576" y="900010"/>
            <a:ext cx="4104456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Clustering</a:t>
            </a:r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알고리즘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2560" y="1619508"/>
            <a:ext cx="8217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-&gt; Clustering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감지범위내에 서로가 인식되면 하나의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로 인식합니다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-&gt; Clustering </a:t>
            </a:r>
            <a:r>
              <a:rPr lang="ko-KR" altLang="en-US" sz="2000" dirty="0">
                <a:solidFill>
                  <a:schemeClr val="accent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감지범위는 속도에 반비례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합니다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해당 클러스터의 속도가</a:t>
            </a:r>
            <a:endParaRPr lang="en-US" altLang="ko-KR" sz="20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느릴수록 후방의 빠른 클러스터에 대처할 시간이 필요하기 때문입니다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  <a:endParaRPr lang="ko-KR" altLang="en-US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29064" y="3348144"/>
            <a:ext cx="936104" cy="936104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2792760" y="777621"/>
            <a:ext cx="6480720" cy="607714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10762" y="3348144"/>
            <a:ext cx="936104" cy="936104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360712" y="2956744"/>
            <a:ext cx="1872208" cy="1728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5097016" y="2925947"/>
            <a:ext cx="1872208" cy="1728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7217544" y="-675456"/>
            <a:ext cx="2736304" cy="2812957"/>
            <a:chOff x="7217544" y="-675456"/>
            <a:chExt cx="2736304" cy="281295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31104">
              <a:off x="8057208" y="172888"/>
              <a:ext cx="936104" cy="936104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7217544" y="-675456"/>
              <a:ext cx="2736304" cy="2812957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8088053" y="206585"/>
              <a:ext cx="945019" cy="951594"/>
              <a:chOff x="7515277" y="2549414"/>
              <a:chExt cx="945019" cy="951594"/>
            </a:xfrm>
          </p:grpSpPr>
          <p:cxnSp>
            <p:nvCxnSpPr>
              <p:cNvPr id="10" name="직선 연결선 9"/>
              <p:cNvCxnSpPr/>
              <p:nvPr/>
            </p:nvCxnSpPr>
            <p:spPr>
              <a:xfrm flipH="1">
                <a:off x="7531860" y="2549414"/>
                <a:ext cx="841146" cy="929018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>
                <a:off x="7515277" y="2571990"/>
                <a:ext cx="945019" cy="929018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그룹 18"/>
          <p:cNvGrpSpPr/>
          <p:nvPr/>
        </p:nvGrpSpPr>
        <p:grpSpPr>
          <a:xfrm>
            <a:off x="86825" y="3669857"/>
            <a:ext cx="2736304" cy="2812957"/>
            <a:chOff x="7217544" y="-675456"/>
            <a:chExt cx="2736304" cy="281295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31104">
              <a:off x="8057208" y="172888"/>
              <a:ext cx="936104" cy="936104"/>
            </a:xfrm>
            <a:prstGeom prst="rect">
              <a:avLst/>
            </a:prstGeom>
          </p:spPr>
        </p:pic>
        <p:sp>
          <p:nvSpPr>
            <p:cNvPr id="21" name="타원 20"/>
            <p:cNvSpPr/>
            <p:nvPr/>
          </p:nvSpPr>
          <p:spPr>
            <a:xfrm>
              <a:off x="7217544" y="-675456"/>
              <a:ext cx="2736304" cy="2812957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8088053" y="206585"/>
              <a:ext cx="945019" cy="951594"/>
              <a:chOff x="7515277" y="2549414"/>
              <a:chExt cx="945019" cy="951594"/>
            </a:xfrm>
          </p:grpSpPr>
          <p:cxnSp>
            <p:nvCxnSpPr>
              <p:cNvPr id="24" name="직선 연결선 23"/>
              <p:cNvCxnSpPr/>
              <p:nvPr/>
            </p:nvCxnSpPr>
            <p:spPr>
              <a:xfrm flipH="1">
                <a:off x="7531860" y="2549414"/>
                <a:ext cx="841146" cy="929018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7515277" y="2571990"/>
                <a:ext cx="945019" cy="929018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8293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4816" y="980728"/>
            <a:ext cx="399752" cy="403572"/>
            <a:chOff x="179512" y="908720"/>
            <a:chExt cx="399752" cy="403572"/>
          </a:xfrm>
        </p:grpSpPr>
        <p:sp>
          <p:nvSpPr>
            <p:cNvPr id="14" name="타원 13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6576" y="900010"/>
            <a:ext cx="655272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사고감지 알고리즘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_STEP_1</a:t>
            </a:r>
            <a:endParaRPr lang="ko-KR" altLang="en-US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528" y="1628800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Clustering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알고리즘이 실행된 후 유사차량끼리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Clustering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이 되어서 클러스터 리스트가 생성됩니다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20" y="2452248"/>
            <a:ext cx="4661140" cy="39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66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4816" y="980728"/>
            <a:ext cx="399752" cy="403572"/>
            <a:chOff x="179512" y="908720"/>
            <a:chExt cx="399752" cy="403572"/>
          </a:xfrm>
        </p:grpSpPr>
        <p:sp>
          <p:nvSpPr>
            <p:cNvPr id="14" name="타원 13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6576" y="900010"/>
            <a:ext cx="655272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사고감지 알고리즘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_STEP_2</a:t>
            </a:r>
            <a:endParaRPr lang="ko-KR" altLang="en-US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528" y="1628800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가해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및 피해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ko-KR" altLang="en-US" sz="2000" dirty="0" err="1">
                <a:latin typeface="Modern H Medium" panose="020B0603000000020004" pitchFamily="50" charset="-127"/>
                <a:ea typeface="Modern H Medium" panose="020B0603000000020004" pitchFamily="50" charset="-127"/>
              </a:rPr>
              <a:t>판별법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=&gt;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각도이용</a:t>
            </a:r>
            <a:endParaRPr lang="en-US" altLang="ko-KR" sz="20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896" y="2852936"/>
            <a:ext cx="936104" cy="9361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3653">
            <a:off x="2736015" y="4164343"/>
            <a:ext cx="936104" cy="9361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3653">
            <a:off x="5688342" y="5316471"/>
            <a:ext cx="936104" cy="936104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568624" y="3320988"/>
            <a:ext cx="5976664" cy="0"/>
          </a:xfrm>
          <a:prstGeom prst="line">
            <a:avLst/>
          </a:prstGeom>
          <a:ln w="508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1712640" y="4797152"/>
            <a:ext cx="792088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2684" y="5060503"/>
            <a:ext cx="164003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가해자 후보 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O</a:t>
            </a:r>
            <a:endParaRPr lang="ko-KR" altLang="en-US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3204067" y="2161230"/>
            <a:ext cx="2324996" cy="247116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3230286" y="3140968"/>
            <a:ext cx="714602" cy="140714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3824096" y="2161229"/>
            <a:ext cx="2322514" cy="36982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6203098" y="4237597"/>
            <a:ext cx="714602" cy="140714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4620890" y="5948448"/>
            <a:ext cx="792088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00872" y="6227189"/>
            <a:ext cx="15501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가해자 후보 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X</a:t>
            </a:r>
            <a:endParaRPr lang="ko-KR" altLang="en-US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6146610" y="2780928"/>
            <a:ext cx="462574" cy="2232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7136" y="1949931"/>
            <a:ext cx="280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2.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가해자후보가 바라보는 각도와 가해자의 진행방향의 차이가 너무 커서 충돌할 가능성이 적다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648744" y="2708920"/>
            <a:ext cx="144016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24608" y="2396207"/>
            <a:ext cx="161039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Modern H Medium" panose="020B0603000000020004" pitchFamily="50" charset="-127"/>
                <a:ea typeface="Modern H Medium" panose="020B0603000000020004" pitchFamily="50" charset="-127"/>
              </a:rPr>
              <a:t>피해자 후보 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O</a:t>
            </a:r>
            <a:endParaRPr lang="ko-KR" altLang="en-US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1136576" y="3320988"/>
            <a:ext cx="360040" cy="10801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456" y="3429000"/>
            <a:ext cx="3001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1.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가해 클러스터는 피해 클러스터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측 후방에서 접근한다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166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4816" y="980728"/>
            <a:ext cx="399752" cy="403572"/>
            <a:chOff x="179512" y="908720"/>
            <a:chExt cx="399752" cy="403572"/>
          </a:xfrm>
        </p:grpSpPr>
        <p:sp>
          <p:nvSpPr>
            <p:cNvPr id="14" name="타원 13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6576" y="900010"/>
            <a:ext cx="655272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사고감지 알고리즘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_STEP_3</a:t>
            </a:r>
            <a:endParaRPr lang="ko-KR" altLang="en-US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528" y="1628800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가해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및 피해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ko-KR" altLang="en-US" sz="2000" dirty="0" err="1">
                <a:latin typeface="Modern H Medium" panose="020B0603000000020004" pitchFamily="50" charset="-127"/>
                <a:ea typeface="Modern H Medium" panose="020B0603000000020004" pitchFamily="50" charset="-127"/>
              </a:rPr>
              <a:t>판별법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=&gt;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정지거리 이용</a:t>
            </a:r>
            <a:endParaRPr lang="en-US" altLang="ko-KR" sz="20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892" y="2277602"/>
            <a:ext cx="936104" cy="93610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892" y="5517232"/>
            <a:ext cx="936104" cy="9361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16996" y="2420889"/>
            <a:ext cx="32763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선행클러스터의 후미차량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53000" y="5795973"/>
            <a:ext cx="32763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후속클러스터의 선행차량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448944" y="3147984"/>
            <a:ext cx="0" cy="24389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352601" y="-99392"/>
            <a:ext cx="6198473" cy="640871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448944" y="2790220"/>
            <a:ext cx="2952328" cy="135886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flipH="1">
            <a:off x="6033120" y="2060848"/>
            <a:ext cx="1445946" cy="136815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73280" y="1700808"/>
            <a:ext cx="17940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후속클러스터의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정지거리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368824" y="4149080"/>
            <a:ext cx="93610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01359" y="3717032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선행과 후속클러스터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사이의 거리</a:t>
            </a:r>
          </a:p>
        </p:txBody>
      </p:sp>
    </p:spTree>
    <p:extLst>
      <p:ext uri="{BB962C8B-B14F-4D97-AF65-F5344CB8AC3E}">
        <p14:creationId xmlns:p14="http://schemas.microsoft.com/office/powerpoint/2010/main" val="76391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4816" y="980728"/>
            <a:ext cx="399752" cy="403572"/>
            <a:chOff x="179512" y="908720"/>
            <a:chExt cx="399752" cy="403572"/>
          </a:xfrm>
        </p:grpSpPr>
        <p:sp>
          <p:nvSpPr>
            <p:cNvPr id="14" name="타원 13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6576" y="900010"/>
            <a:ext cx="655272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사고감지 알고리즘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_STEP_3</a:t>
            </a:r>
            <a:endParaRPr lang="ko-KR" altLang="en-US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512" y="1628800"/>
            <a:ext cx="87129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정지거리란</a:t>
            </a:r>
            <a:r>
              <a:rPr lang="en-US" altLang="ko-KR" sz="24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?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운전자가 </a:t>
            </a:r>
            <a:r>
              <a:rPr lang="ko-KR" altLang="en-US" sz="2000" dirty="0">
                <a:solidFill>
                  <a:srgbClr val="FF0000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차량을 인식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한 후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제동을 하여 멈출 때 까지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이동하는 거리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고려해야할 점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정지거리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=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신경반응시간동안 이동한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idle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거리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+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제동거리</a:t>
            </a:r>
            <a:endParaRPr lang="en-US" altLang="ko-KR" sz="20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필요한 변수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속도 및 가속도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(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다음 페이지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4568" y="3356992"/>
            <a:ext cx="936104" cy="93610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61312" y="3341894"/>
            <a:ext cx="936104" cy="9361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61112" y="3356992"/>
            <a:ext cx="936104" cy="936104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6537176" y="4370106"/>
            <a:ext cx="1800200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1532620" y="4370106"/>
            <a:ext cx="4932548" cy="67006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53200" y="4514122"/>
            <a:ext cx="276196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신경이 반응하는 시간동안 그대로 이동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(</a:t>
            </a:r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공주거리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</a:p>
          <a:p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=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현재 속도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x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반응시간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40732" y="4514122"/>
            <a:ext cx="30603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브레이크를 밟은 후 실제로 이동하는 시간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(</a:t>
            </a:r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제동거리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  <a:endParaRPr lang="ko-KR" altLang="en-US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2156" y="5934670"/>
            <a:ext cx="90730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참고 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평균 신경반응시간은 </a:t>
            </a:r>
            <a:r>
              <a:rPr lang="en-US" altLang="ko-KR" dirty="0">
                <a:solidFill>
                  <a:schemeClr val="tx2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0.2</a:t>
            </a:r>
            <a:r>
              <a:rPr lang="ko-KR" altLang="en-US" dirty="0">
                <a:solidFill>
                  <a:schemeClr val="tx2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초</a:t>
            </a:r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로 하였습니다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 </a:t>
            </a:r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출처는 아래와 같습니다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  <a:p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http://www.fon.hum.uva.nl/rob/Courses/InformationInSpeech/CDROM/Literature/LOTwinterschool2006/biae.clemson.edu/bpc/bp/Lab/110/reaction.htm#Arousal</a:t>
            </a:r>
            <a:endParaRPr lang="ko-KR" altLang="en-US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997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3156518"/>
            <a:ext cx="5601072" cy="3296818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64816" y="404664"/>
            <a:ext cx="399752" cy="403572"/>
            <a:chOff x="179512" y="908720"/>
            <a:chExt cx="399752" cy="403572"/>
          </a:xfrm>
        </p:grpSpPr>
        <p:sp>
          <p:nvSpPr>
            <p:cNvPr id="2" name="타원 1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36576" y="332656"/>
            <a:ext cx="7272808" cy="267765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참고 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속도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가속도 구하는 방법</a:t>
            </a:r>
            <a:endParaRPr lang="en-US" altLang="ko-KR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endParaRPr lang="en-US" altLang="ko-KR" sz="16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이용한 차량 로그데이터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속도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시간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브레이크 상태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</a:p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방법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en-US" altLang="ko-KR" sz="2000" dirty="0">
                <a:solidFill>
                  <a:schemeClr val="accent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Java</a:t>
            </a:r>
            <a:r>
              <a:rPr lang="ko-KR" altLang="en-US" sz="2000" dirty="0">
                <a:solidFill>
                  <a:schemeClr val="accent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를 이용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하여 모든 차량의 로그데이터 상에서 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5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초보다 긴 시간동안 브레이크를 밟은 차량의 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1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초마다의 속도를 수집</a:t>
            </a:r>
            <a:endParaRPr lang="en-US" altLang="ko-KR" sz="2000" dirty="0">
              <a:solidFill>
                <a:srgbClr val="B3B7B6"/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가정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브레이크의 제동은 보편적으로 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Linear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하게 작용하므로 가속도는 제동하는 시간 내내 동일하다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Data-Mining : </a:t>
            </a:r>
            <a:r>
              <a:rPr lang="en-US" altLang="ko-KR" sz="2000" dirty="0" err="1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Spotfire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를 이용하여 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Mining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8848" y="6402814"/>
            <a:ext cx="822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Y</a:t>
            </a:r>
            <a:r>
              <a:rPr lang="ko-KR" altLang="en-US" sz="16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축은 </a:t>
            </a:r>
            <a:r>
              <a:rPr lang="en-US" altLang="ko-KR" sz="16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5</a:t>
            </a:r>
            <a:r>
              <a:rPr lang="ko-KR" altLang="en-US" sz="16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초마다의 평균가속도</a:t>
            </a:r>
            <a:r>
              <a:rPr lang="en-US" altLang="ko-KR" sz="16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X</a:t>
            </a:r>
            <a:r>
              <a:rPr lang="ko-KR" altLang="en-US" sz="16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축은 해당차량의 브레이크 온 직전 초기속도</a:t>
            </a:r>
          </a:p>
        </p:txBody>
      </p:sp>
    </p:spTree>
    <p:extLst>
      <p:ext uri="{BB962C8B-B14F-4D97-AF65-F5344CB8AC3E}">
        <p14:creationId xmlns:p14="http://schemas.microsoft.com/office/powerpoint/2010/main" val="713329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92" y="2553984"/>
            <a:ext cx="6624736" cy="3899352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64816" y="404664"/>
            <a:ext cx="399752" cy="403572"/>
            <a:chOff x="179512" y="908720"/>
            <a:chExt cx="399752" cy="403572"/>
          </a:xfrm>
        </p:grpSpPr>
        <p:sp>
          <p:nvSpPr>
            <p:cNvPr id="2" name="타원 1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36576" y="332656"/>
            <a:ext cx="6768752" cy="227754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참고 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속도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가속도 구하는 방법</a:t>
            </a:r>
            <a:endParaRPr lang="en-US" altLang="ko-KR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endParaRPr lang="en-US" altLang="ko-KR" sz="1800" dirty="0">
              <a:solidFill>
                <a:srgbClr val="B3B7B6"/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ko-KR" altLang="en-US" sz="1800" dirty="0">
                <a:solidFill>
                  <a:schemeClr val="accent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적절한 함수로 근사하여 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가속도와 속도의 관계그래프를 찾아서 정지거리를 구합니다</a:t>
            </a:r>
            <a:r>
              <a:rPr lang="en-US" altLang="ko-KR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  <a:p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근사의 이유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우리는 강한 </a:t>
            </a:r>
            <a:r>
              <a:rPr lang="ko-KR" altLang="en-US" sz="1800" dirty="0" err="1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브레이킹을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했을 때를 </a:t>
            </a:r>
            <a:r>
              <a:rPr lang="ko-KR" altLang="en-US" sz="1800" dirty="0">
                <a:solidFill>
                  <a:srgbClr val="FF0000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긴박하다</a:t>
            </a:r>
            <a:r>
              <a:rPr lang="en-US" altLang="ko-KR" sz="1800" dirty="0">
                <a:solidFill>
                  <a:srgbClr val="FF0000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위험하다</a:t>
            </a:r>
            <a:r>
              <a:rPr lang="en-US" altLang="ko-KR" sz="1800" dirty="0">
                <a:solidFill>
                  <a:srgbClr val="FF0000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고 생각할 수 있습니다</a:t>
            </a:r>
            <a:r>
              <a:rPr lang="en-US" altLang="ko-KR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 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현재 데이터를 고려하였을 때</a:t>
            </a:r>
            <a:r>
              <a:rPr lang="en-US" altLang="ko-KR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en-US" altLang="ko-KR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Outlier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를 제외하고 다음과 같은 강한 </a:t>
            </a:r>
            <a:r>
              <a:rPr lang="ko-KR" altLang="en-US" sz="1800" dirty="0" err="1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브레이킹의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경향성을 예측할 수 있습니다</a:t>
            </a:r>
            <a:r>
              <a:rPr lang="en-US" altLang="ko-KR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496616" y="3140968"/>
            <a:ext cx="2376264" cy="1800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7"/>
          <p:cNvSpPr/>
          <p:nvPr/>
        </p:nvSpPr>
        <p:spPr>
          <a:xfrm>
            <a:off x="3872880" y="3836207"/>
            <a:ext cx="2821149" cy="1104961"/>
          </a:xfrm>
          <a:custGeom>
            <a:avLst/>
            <a:gdLst>
              <a:gd name="connsiteX0" fmla="*/ 0 w 2821149"/>
              <a:gd name="connsiteY0" fmla="*/ 1104961 h 1104961"/>
              <a:gd name="connsiteX1" fmla="*/ 1758950 w 2821149"/>
              <a:gd name="connsiteY1" fmla="*/ 12761 h 1104961"/>
              <a:gd name="connsiteX2" fmla="*/ 2736850 w 2821149"/>
              <a:gd name="connsiteY2" fmla="*/ 508061 h 1104961"/>
              <a:gd name="connsiteX3" fmla="*/ 2705100 w 2821149"/>
              <a:gd name="connsiteY3" fmla="*/ 508061 h 110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149" h="1104961">
                <a:moveTo>
                  <a:pt x="0" y="1104961"/>
                </a:moveTo>
                <a:cubicBezTo>
                  <a:pt x="651404" y="608602"/>
                  <a:pt x="1302808" y="112244"/>
                  <a:pt x="1758950" y="12761"/>
                </a:cubicBezTo>
                <a:cubicBezTo>
                  <a:pt x="2215092" y="-86722"/>
                  <a:pt x="2579158" y="425511"/>
                  <a:pt x="2736850" y="508061"/>
                </a:cubicBezTo>
                <a:cubicBezTo>
                  <a:pt x="2894542" y="590611"/>
                  <a:pt x="2799821" y="549336"/>
                  <a:pt x="2705100" y="508061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40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4816" y="980728"/>
            <a:ext cx="399752" cy="403572"/>
            <a:chOff x="179512" y="908720"/>
            <a:chExt cx="399752" cy="403572"/>
          </a:xfrm>
        </p:grpSpPr>
        <p:sp>
          <p:nvSpPr>
            <p:cNvPr id="14" name="타원 13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6576" y="900010"/>
            <a:ext cx="655272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알림 알고리즘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_STEP_1</a:t>
            </a:r>
            <a:endParaRPr lang="ko-KR" altLang="en-US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528" y="1640994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Detection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알고리즘이 실행되면서 클러스터 단위로 모든 경우를 계산하여 가해클러스터와 피해클러스터를 찾습니다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389600"/>
            <a:ext cx="7848872" cy="420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95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7583</TotalTime>
  <Words>479</Words>
  <Application>Microsoft Office PowerPoint</Application>
  <PresentationFormat>A4 용지(210x297mm)</PresentationFormat>
  <Paragraphs>66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굴림</vt:lpstr>
      <vt:lpstr>맑은 고딕</vt:lpstr>
      <vt:lpstr>Arial</vt:lpstr>
      <vt:lpstr>현대하모니 M</vt:lpstr>
      <vt:lpstr>Modern H Medium</vt:lpstr>
      <vt:lpstr>Office 테마</vt:lpstr>
      <vt:lpstr>서비스 아이디어 주제(보라매)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Junsick</dc:creator>
  <cp:lastModifiedBy>chi heon song</cp:lastModifiedBy>
  <cp:revision>258</cp:revision>
  <cp:lastPrinted>2016-08-18T08:31:27Z</cp:lastPrinted>
  <dcterms:created xsi:type="dcterms:W3CDTF">2012-06-03T16:57:30Z</dcterms:created>
  <dcterms:modified xsi:type="dcterms:W3CDTF">2016-08-23T05:42:51Z</dcterms:modified>
</cp:coreProperties>
</file>